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4" autoAdjust="0"/>
    <p:restoredTop sz="94660"/>
  </p:normalViewPr>
  <p:slideViewPr>
    <p:cSldViewPr snapToGrid="0">
      <p:cViewPr>
        <p:scale>
          <a:sx n="62" d="100"/>
          <a:sy n="62" d="100"/>
        </p:scale>
        <p:origin x="296" y="22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D9BD73-F56C-FF4C-B541-9B76D9AADADA}" type="datetimeFigureOut">
              <a:t>12/8/23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D197D-4B71-944E-BC12-D0D7A19025F5}" type="slidenum">
              <a:t>‹#›</a:t>
            </a:fld>
            <a:endParaRPr lang="en-US"/>
          </a:p>
        </p:txBody>
      </p:sp>
    </p:spTree>
    <p:extLst>
      <p:ext uri="{BB962C8B-B14F-4D97-AF65-F5344CB8AC3E}">
        <p14:creationId xmlns:p14="http://schemas.microsoft.com/office/powerpoint/2010/main" val="17035378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23</a:t>
            </a:fld>
            <a:endParaRPr lang="en-US" sz="1200">
              <a:solidFill>
                <a:srgbClr val="000000"/>
              </a:solidFill>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Theology (</a:t>
            </a:r>
            <a:r>
              <a:rPr lang="en-US" dirty="0" err="1">
                <a:latin typeface="Arial" charset="0"/>
                <a:ea typeface="ＭＳ Ｐゴシック" charset="0"/>
                <a:cs typeface="ＭＳ Ｐゴシック" charset="0"/>
              </a:rPr>
              <a:t>th</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7B8B8F-F9E0-4F0C-9373-E026164AA130}" type="datetimeFigureOut">
              <a:rPr lang="en-SG" smtClean="0"/>
              <a:t>8/12/23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129324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7B8B8F-F9E0-4F0C-9373-E026164AA130}" type="datetimeFigureOut">
              <a:rPr lang="en-SG" smtClean="0"/>
              <a:t>8/12/23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37566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7B8B8F-F9E0-4F0C-9373-E026164AA130}" type="datetimeFigureOut">
              <a:rPr lang="en-SG" smtClean="0"/>
              <a:t>8/12/23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103535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3617329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85" indent="0">
              <a:buNone/>
              <a:defRPr sz="2400"/>
            </a:lvl2pPr>
            <a:lvl3pPr marL="1219170" indent="0">
              <a:buNone/>
              <a:defRPr sz="2100"/>
            </a:lvl3pPr>
            <a:lvl4pPr marL="1828754" indent="0">
              <a:buNone/>
              <a:defRPr sz="1900"/>
            </a:lvl4pPr>
            <a:lvl5pPr marL="2438339" indent="0">
              <a:buNone/>
              <a:defRPr sz="1900"/>
            </a:lvl5pPr>
            <a:lvl6pPr marL="3047924" indent="0">
              <a:buNone/>
              <a:defRPr sz="1900"/>
            </a:lvl6pPr>
            <a:lvl7pPr marL="3657509" indent="0">
              <a:buNone/>
              <a:defRPr sz="1900"/>
            </a:lvl7pPr>
            <a:lvl8pPr marL="4267093" indent="0">
              <a:buNone/>
              <a:defRPr sz="1900"/>
            </a:lvl8pPr>
            <a:lvl9pPr marL="4876678" indent="0">
              <a:buNone/>
              <a:defRPr sz="19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5929874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501221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0861016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791300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593503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134164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2891106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7B8B8F-F9E0-4F0C-9373-E026164AA130}" type="datetimeFigureOut">
              <a:rPr lang="en-SG" smtClean="0"/>
              <a:t>8/12/23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2838550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9535868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323417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046636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7B8B8F-F9E0-4F0C-9373-E026164AA130}" type="datetimeFigureOut">
              <a:rPr lang="en-SG" smtClean="0"/>
              <a:t>8/12/23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421172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7B8B8F-F9E0-4F0C-9373-E026164AA130}" type="datetimeFigureOut">
              <a:rPr lang="en-SG" smtClean="0"/>
              <a:t>8/12/23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121188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7B8B8F-F9E0-4F0C-9373-E026164AA130}" type="datetimeFigureOut">
              <a:rPr lang="en-SG" smtClean="0"/>
              <a:t>8/12/23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147219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7B8B8F-F9E0-4F0C-9373-E026164AA130}" type="datetimeFigureOut">
              <a:rPr lang="en-SG" smtClean="0"/>
              <a:t>8/12/23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48180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B8B8F-F9E0-4F0C-9373-E026164AA130}" type="datetimeFigureOut">
              <a:rPr lang="en-SG" smtClean="0"/>
              <a:t>8/12/23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343234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7B8B8F-F9E0-4F0C-9373-E026164AA130}" type="datetimeFigureOut">
              <a:rPr lang="en-SG" smtClean="0"/>
              <a:t>8/12/23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201729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7B8B8F-F9E0-4F0C-9373-E026164AA130}" type="datetimeFigureOut">
              <a:rPr lang="en-SG" smtClean="0"/>
              <a:t>8/12/23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E7C7A59-318A-436D-AC0A-3DD7B05610CB}" type="slidenum">
              <a:rPr lang="en-SG" smtClean="0"/>
              <a:t>‹#›</a:t>
            </a:fld>
            <a:endParaRPr lang="en-SG"/>
          </a:p>
        </p:txBody>
      </p:sp>
    </p:spTree>
    <p:extLst>
      <p:ext uri="{BB962C8B-B14F-4D97-AF65-F5344CB8AC3E}">
        <p14:creationId xmlns:p14="http://schemas.microsoft.com/office/powerpoint/2010/main" val="211818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B8B8F-F9E0-4F0C-9373-E026164AA130}" type="datetimeFigureOut">
              <a:rPr lang="en-SG" smtClean="0"/>
              <a:t>8/12/23</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C7A59-318A-436D-AC0A-3DD7B05610CB}" type="slidenum">
              <a:rPr lang="en-SG" smtClean="0"/>
              <a:t>‹#›</a:t>
            </a:fld>
            <a:endParaRPr lang="en-SG"/>
          </a:p>
        </p:txBody>
      </p:sp>
    </p:spTree>
    <p:extLst>
      <p:ext uri="{BB962C8B-B14F-4D97-AF65-F5344CB8AC3E}">
        <p14:creationId xmlns:p14="http://schemas.microsoft.com/office/powerpoint/2010/main" val="39237447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121917" tIns="60958" rIns="121917" bIns="6095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lvl1pPr>
              <a:defRPr sz="1300">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lvl1pPr algn="ctr">
              <a:defRPr sz="1300">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lvl1pPr algn="r">
              <a:defRPr sz="13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41347804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900">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900">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900">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900">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3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00">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700">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700">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700">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700">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700">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7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New Perspective on Paul and the Traditional Concept of Justification by  Faith">
            <a:extLst>
              <a:ext uri="{FF2B5EF4-FFF2-40B4-BE49-F238E27FC236}">
                <a16:creationId xmlns:a16="http://schemas.microsoft.com/office/drawing/2014/main" id="{20C1C609-88FB-44CF-E1C1-E27D2818D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35" y="635000"/>
            <a:ext cx="9720985" cy="5079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737741"/>
            <a:ext cx="9144000" cy="1829830"/>
          </a:xfrm>
        </p:spPr>
        <p:txBody>
          <a:bodyPr>
            <a:normAutofit/>
          </a:bodyPr>
          <a:lstStyle/>
          <a:p>
            <a:r>
              <a:rPr lang="ar-JO" b="1" dirty="0">
                <a:effectLst>
                  <a:glow rad="228600">
                    <a:schemeClr val="bg1">
                      <a:alpha val="89000"/>
                    </a:schemeClr>
                  </a:glow>
                </a:effectLst>
                <a:latin typeface="Arial" panose="020B0604020202020204" pitchFamily="34" charset="0"/>
                <a:cs typeface="Arial" panose="020B0604020202020204" pitchFamily="34" charset="0"/>
              </a:rPr>
              <a:t>نظرة بولس</a:t>
            </a:r>
            <a:br>
              <a:rPr lang="ar-JO" b="1" dirty="0">
                <a:effectLst>
                  <a:glow rad="228600">
                    <a:schemeClr val="bg1">
                      <a:alpha val="89000"/>
                    </a:schemeClr>
                  </a:glow>
                </a:effectLst>
                <a:latin typeface="Arial" panose="020B0604020202020204" pitchFamily="34" charset="0"/>
                <a:cs typeface="Arial" panose="020B0604020202020204" pitchFamily="34" charset="0"/>
              </a:rPr>
            </a:br>
            <a:r>
              <a:rPr lang="ar-JO" b="1" dirty="0">
                <a:effectLst>
                  <a:glow rad="228600">
                    <a:schemeClr val="bg1">
                      <a:alpha val="89000"/>
                    </a:schemeClr>
                  </a:glow>
                </a:effectLst>
                <a:latin typeface="Arial" panose="020B0604020202020204" pitchFamily="34" charset="0"/>
                <a:cs typeface="Arial" panose="020B0604020202020204" pitchFamily="34" charset="0"/>
              </a:rPr>
              <a:t>للتبرير</a:t>
            </a:r>
            <a:endParaRPr lang="en-SG" b="1" dirty="0">
              <a:effectLst>
                <a:glow rad="228600">
                  <a:schemeClr val="bg1">
                    <a:alpha val="89000"/>
                  </a:schemeClr>
                </a:glo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89852" y="3163651"/>
            <a:ext cx="9200444" cy="1948333"/>
          </a:xfrm>
        </p:spPr>
        <p:txBody>
          <a:bodyPr>
            <a:noAutofit/>
          </a:bodyPr>
          <a:lstStyle/>
          <a:p>
            <a:r>
              <a:rPr lang="ar-JO" sz="3600" dirty="0">
                <a:effectLst>
                  <a:glow rad="228600">
                    <a:schemeClr val="bg1">
                      <a:alpha val="89000"/>
                    </a:schemeClr>
                  </a:glow>
                </a:effectLst>
                <a:latin typeface="Arial" panose="020B0604020202020204" pitchFamily="34" charset="0"/>
                <a:cs typeface="Arial" panose="020B0604020202020204" pitchFamily="34" charset="0"/>
              </a:rPr>
              <a:t>د. برايان توماس</a:t>
            </a:r>
          </a:p>
          <a:p>
            <a:r>
              <a:rPr lang="ar-JO" sz="3600" dirty="0">
                <a:effectLst>
                  <a:glow rad="228600">
                    <a:schemeClr val="bg1">
                      <a:alpha val="89000"/>
                    </a:schemeClr>
                  </a:glow>
                </a:effectLst>
                <a:latin typeface="Arial" panose="020B0604020202020204" pitchFamily="34" charset="0"/>
                <a:cs typeface="Arial" panose="020B0604020202020204" pitchFamily="34" charset="0"/>
              </a:rPr>
              <a:t>مظرسة اللاهوت (إنجليزي)</a:t>
            </a:r>
          </a:p>
          <a:p>
            <a:r>
              <a:rPr lang="ar-JO" sz="3600" dirty="0">
                <a:effectLst>
                  <a:glow rad="228600">
                    <a:schemeClr val="bg1">
                      <a:alpha val="89000"/>
                    </a:schemeClr>
                  </a:glow>
                </a:effectLst>
                <a:latin typeface="Arial" panose="020B0604020202020204" pitchFamily="34" charset="0"/>
                <a:cs typeface="Arial" panose="020B0604020202020204" pitchFamily="34" charset="0"/>
              </a:rPr>
              <a:t>16 آب 2017</a:t>
            </a:r>
            <a:endParaRPr lang="en-SG" sz="3600" dirty="0">
              <a:effectLst>
                <a:glow rad="228600">
                  <a:schemeClr val="bg1">
                    <a:alpha val="89000"/>
                  </a:schemeClr>
                </a:glow>
              </a:effectLst>
              <a:latin typeface="Arial" panose="020B0604020202020204" pitchFamily="34" charset="0"/>
              <a:cs typeface="Arial" panose="020B0604020202020204" pitchFamily="34" charset="0"/>
            </a:endParaRPr>
          </a:p>
          <a:p>
            <a:endParaRPr lang="en-SG" sz="3600" dirty="0">
              <a:effectLst>
                <a:glow rad="228600">
                  <a:schemeClr val="bg1">
                    <a:alpha val="89000"/>
                  </a:schemeClr>
                </a:glow>
              </a:effectLst>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0" y="5999894"/>
            <a:ext cx="12191999" cy="827851"/>
          </a:xfrm>
          <a:prstGeom prst="rect">
            <a:avLst/>
          </a:prstGeom>
          <a:noFill/>
          <a:ln w="9525">
            <a:noFill/>
            <a:miter lim="800000"/>
            <a:headEnd/>
            <a:tailEnd/>
          </a:ln>
          <a:effectLst/>
        </p:spPr>
        <p:txBody>
          <a:bodyPr/>
          <a:lstStyle/>
          <a:p>
            <a:pPr algn="ctr" defTabSz="914400" fontAlgn="base">
              <a:spcBef>
                <a:spcPct val="20000"/>
              </a:spcBef>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a:ea typeface="ＭＳ Ｐゴシック" charset="0"/>
                <a:cs typeface="Arial"/>
              </a:rPr>
              <a:t>تم تحميلها من قبل د. ريك</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a:t>
            </a:r>
            <a:r>
              <a:rPr lang="ar-JO" sz="2000" b="1" kern="0" dirty="0">
                <a:solidFill>
                  <a:srgbClr val="FFFFFF"/>
                </a:solidFill>
                <a:effectLst>
                  <a:outerShdw blurRad="38100" dist="38100" dir="2700000" algn="tl">
                    <a:srgbClr val="000000"/>
                  </a:outerShdw>
                </a:effectLst>
                <a:latin typeface="Arial"/>
                <a:ea typeface="ＭＳ Ｐゴシック" charset="0"/>
                <a:cs typeface="Arial"/>
              </a:rPr>
              <a:t>مؤسسة الدراسات اللاهوتية الأردنية</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ar-JO" sz="2000" b="1" kern="0" dirty="0">
                <a:solidFill>
                  <a:srgbClr val="FFFFFF"/>
                </a:solidFill>
                <a:effectLst>
                  <a:outerShdw blurRad="38100" dist="38100" dir="2700000" algn="tl">
                    <a:srgbClr val="000000"/>
                  </a:outerShdw>
                </a:effectLst>
                <a:latin typeface="Arial"/>
                <a:ea typeface="ＭＳ Ｐゴシック" charset="0"/>
                <a:cs typeface="Arial"/>
              </a:rPr>
              <a:t>كل الملفات بلغات عدة للتحميل المجاني على</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BibleStudyDownloads.org</a:t>
            </a:r>
          </a:p>
        </p:txBody>
      </p:sp>
    </p:spTree>
    <p:extLst>
      <p:ext uri="{BB962C8B-B14F-4D97-AF65-F5344CB8AC3E}">
        <p14:creationId xmlns:p14="http://schemas.microsoft.com/office/powerpoint/2010/main" val="3144828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22" y="150519"/>
            <a:ext cx="11071578" cy="1540169"/>
          </a:xfrm>
        </p:spPr>
        <p:txBody>
          <a:bodyPr vert="horz" lIns="91440" tIns="45720" rIns="91440" bIns="45720" rtlCol="0" anchor="ctr">
            <a:normAutofit/>
          </a:bodyPr>
          <a:lstStyle/>
          <a:p>
            <a:pPr algn="ctr"/>
            <a:r>
              <a:rPr lang="ar-JO" dirty="0">
                <a:latin typeface="Arial" panose="020B0604020202020204" pitchFamily="34" charset="0"/>
                <a:cs typeface="Arial" panose="020B0604020202020204" pitchFamily="34" charset="0"/>
              </a:rPr>
              <a:t>بر الله بدون الناموس، لكن مشهوداً له من الناموس والأنبياء (3: 21)</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dirty="0">
                <a:latin typeface="Arial" panose="020B0604020202020204" pitchFamily="34" charset="0"/>
                <a:cs typeface="Arial" panose="020B0604020202020204" pitchFamily="34" charset="0"/>
              </a:rPr>
              <a:t>ما هو بر الله؟</a:t>
            </a:r>
            <a:endParaRPr lang="en-US"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يقدم دوجلاس مو ومايكل بيرد حجة جيدة لرؤية "بر الله" في 1: 17 و3: 21 كلاً من عمل الله الخلاصي والمكانة البارة التي يمنحها الله للمؤمن. إن العمل الخلاصي الذي تم تنفيذه من خلال المسيح يجعل من الممكن الحصول على مكانة بارة لأولئك الذين يؤمنون.</a:t>
            </a:r>
            <a:endParaRPr lang="en-SG"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49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48" y="112889"/>
            <a:ext cx="11165652" cy="1577799"/>
          </a:xfrm>
        </p:spPr>
        <p:txBody>
          <a:bodyPr>
            <a:normAutofit/>
          </a:bodyPr>
          <a:lstStyle/>
          <a:p>
            <a:pPr algn="ctr"/>
            <a:r>
              <a:rPr lang="ar-JO" dirty="0">
                <a:latin typeface="Arial" panose="020B0604020202020204" pitchFamily="34" charset="0"/>
                <a:cs typeface="Arial" panose="020B0604020202020204" pitchFamily="34" charset="0"/>
              </a:rPr>
              <a:t>بر الله بدون الناموس، لكن مشهوداً له من الناموس والأنبياء (3: 21)</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b="1" dirty="0">
                <a:latin typeface="Arial" panose="020B0604020202020204" pitchFamily="34" charset="0"/>
                <a:cs typeface="Arial" panose="020B0604020202020204" pitchFamily="34" charset="0"/>
              </a:rPr>
              <a:t>مع أن بر الله الخلاصي هذا هو بدون الناموس، لكنه مشهود له من الناموس (أسفار موسى الخمسة) والأنبياء (3: 21)</a:t>
            </a:r>
            <a:endParaRPr lang="en-SG"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إن خلفية العهد القديم عن بر الله كعمله الخلاصي في الأنبياء متضمنة هنا.</a:t>
            </a:r>
          </a:p>
          <a:p>
            <a:pPr lvl="1" algn="r" rtl="1"/>
            <a:r>
              <a:rPr lang="ar-JO" sz="2800" dirty="0">
                <a:latin typeface="Arial" panose="020B0604020202020204" pitchFamily="34" charset="0"/>
                <a:cs typeface="Arial" panose="020B0604020202020204" pitchFamily="34" charset="0"/>
              </a:rPr>
              <a:t>سيستمر بولس في اقتباس إبراهيم وداود بشكل صريح.</a:t>
            </a:r>
            <a:endParaRPr lang="en-S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6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5" y="365125"/>
            <a:ext cx="11600031" cy="1325563"/>
          </a:xfrm>
        </p:spPr>
        <p:txBody>
          <a:bodyPr>
            <a:normAutofit fontScale="90000"/>
          </a:bodyPr>
          <a:lstStyle/>
          <a:p>
            <a:pPr algn="ctr"/>
            <a:r>
              <a:rPr lang="ar-JO" dirty="0">
                <a:latin typeface="Arial" panose="020B0604020202020204" pitchFamily="34" charset="0"/>
                <a:cs typeface="Arial" panose="020B0604020202020204" pitchFamily="34" charset="0"/>
              </a:rPr>
              <a:t>يأتي التبرير بنفس الطريقة لليهود والأمم</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(3: 22)</a:t>
            </a:r>
            <a:br>
              <a:rPr lang="en-SG" dirty="0">
                <a:latin typeface="Arial" panose="020B0604020202020204" pitchFamily="34" charset="0"/>
                <a:cs typeface="Arial" panose="020B0604020202020204" pitchFamily="34" charset="0"/>
              </a:rPr>
            </a:b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JO" dirty="0">
                <a:latin typeface="Arial" panose="020B0604020202020204" pitchFamily="34" charset="0"/>
                <a:cs typeface="Arial" panose="020B0604020202020204" pitchFamily="34" charset="0"/>
              </a:rPr>
              <a:t>22 بر الله بالإيمان بيسوع المسيح </a:t>
            </a:r>
            <a:r>
              <a:rPr lang="ar-JO" b="1" dirty="0">
                <a:latin typeface="Arial" panose="020B0604020202020204" pitchFamily="34" charset="0"/>
                <a:cs typeface="Arial" panose="020B0604020202020204" pitchFamily="34" charset="0"/>
              </a:rPr>
              <a:t>إلى كل وعلى كل الذين يؤمنون لأنه لا فرق</a:t>
            </a:r>
            <a:endParaRPr lang="en-SG" b="1" dirty="0">
              <a:latin typeface="Arial" panose="020B0604020202020204" pitchFamily="34" charset="0"/>
              <a:cs typeface="Arial" panose="020B0604020202020204" pitchFamily="34" charset="0"/>
            </a:endParaRPr>
          </a:p>
          <a:p>
            <a:endParaRPr lang="en-S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56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85" y="282222"/>
            <a:ext cx="11956815" cy="1408466"/>
          </a:xfrm>
        </p:spPr>
        <p:txBody>
          <a:bodyPr>
            <a:normAutofit fontScale="90000"/>
          </a:bodyPr>
          <a:lstStyle/>
          <a:p>
            <a:pPr algn="ctr"/>
            <a:r>
              <a:rPr lang="ar-JO" dirty="0">
                <a:latin typeface="Arial" panose="020B0604020202020204" pitchFamily="34" charset="0"/>
                <a:cs typeface="Arial" panose="020B0604020202020204" pitchFamily="34" charset="0"/>
              </a:rPr>
              <a:t>التبرير هو هبة بنعمة الله (3: 23-24)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إنه ليس مستحقًا بطبيعته أو يُكتسب كأجر (4: 2-5)</a:t>
            </a:r>
            <a:br>
              <a:rPr lang="en-SG" dirty="0">
                <a:latin typeface="Arial" panose="020B0604020202020204" pitchFamily="34" charset="0"/>
                <a:cs typeface="Arial" panose="020B0604020202020204" pitchFamily="34" charset="0"/>
              </a:rPr>
            </a:b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dirty="0">
                <a:latin typeface="Arial" panose="020B0604020202020204" pitchFamily="34" charset="0"/>
                <a:cs typeface="Arial" panose="020B0604020202020204" pitchFamily="34" charset="0"/>
              </a:rPr>
              <a:t>23 إذ الجميع أخطأوا وأعوزهم مجد الله 24 متبررين مجاناً بنعمته .... (رو 3: 23-24)</a:t>
            </a:r>
            <a:endParaRPr lang="en-SG"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endParaRPr lang="en-SG"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2 لأنه إن كان إبراهيم قد تبرر بالأعمال فله فخر ولكن ليس لدى الله 3لأنه ماذا يقول الكتاب فآمن إبراهيم بالله فحسب له براً 4 أما الذي يعمل فلا تحسب له الأجرة على سبيل نعمة بل على سبيل دين 5 وأما الذي لا يعمل ولكن يؤمن بالذي يبرر الفاجر فإيمانه يحسب له براً (رو 4: 2-5)</a:t>
            </a:r>
            <a:endParaRPr lang="en-SG" dirty="0">
              <a:latin typeface="Arial" panose="020B0604020202020204" pitchFamily="34" charset="0"/>
              <a:cs typeface="Arial" panose="020B0604020202020204" pitchFamily="34" charset="0"/>
            </a:endParaRPr>
          </a:p>
          <a:p>
            <a:endParaRPr lang="en-S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544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923"/>
            <a:ext cx="12192000" cy="2267185"/>
          </a:xfrm>
        </p:spPr>
        <p:txBody>
          <a:bodyPr>
            <a:normAutofit/>
          </a:bodyPr>
          <a:lstStyle/>
          <a:p>
            <a:pPr algn="ctr"/>
            <a:r>
              <a:rPr lang="ar-JO" dirty="0">
                <a:latin typeface="Arial" panose="020B0604020202020204" pitchFamily="34" charset="0"/>
                <a:cs typeface="Arial" panose="020B0604020202020204" pitchFamily="34" charset="0"/>
              </a:rPr>
              <a:t>يتم دفع ثمن التبرير بالذبيحة الكفارية بموت يسوع المسيح         الذي كفَّر عن خطايانا (إرضاءً لغضب الله) وقد اكتمل هذا العمل الفدائي بقيامة المسيح (3: 24-25؛ 4: 24-25)</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3333" y="2671704"/>
            <a:ext cx="10930467" cy="3505259"/>
          </a:xfrm>
        </p:spPr>
        <p:txBody>
          <a:bodyPr>
            <a:noAutofit/>
          </a:bodyPr>
          <a:lstStyle/>
          <a:p>
            <a:pPr algn="r" rtl="1"/>
            <a:r>
              <a:rPr lang="ar-JO" dirty="0">
                <a:latin typeface="Arial" panose="020B0604020202020204" pitchFamily="34" charset="0"/>
                <a:cs typeface="Arial" panose="020B0604020202020204" pitchFamily="34" charset="0"/>
              </a:rPr>
              <a:t>24 متبررين مجاناً بنعمته بالفداء الذي بيسوع المسيح 25 الذي قدمه الله كفارة بالإيمان بدمه لإظهار بره من أجل الصفح عن الخطايا السالفة بإمهال الله (رو 3: 24-25)</a:t>
            </a:r>
          </a:p>
          <a:p>
            <a:pPr algn="r" rtl="1"/>
            <a:endParaRPr lang="ar-JO"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24 بل من أجلنا نحن أيضاً الذين سيحسب لنا الذين نؤمن بمن أقام يسوع ربنا من الأموات   25 الي أسلم من أجل خطايانا وأقيم لأجل تبريرنا</a:t>
            </a:r>
            <a:endParaRPr lang="en-SG" dirty="0">
              <a:latin typeface="Arial" panose="020B0604020202020204" pitchFamily="34" charset="0"/>
              <a:cs typeface="Arial" panose="020B0604020202020204" pitchFamily="34" charset="0"/>
            </a:endParaRPr>
          </a:p>
          <a:p>
            <a:endParaRPr lang="en-S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71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09" y="365125"/>
            <a:ext cx="11661169" cy="1325563"/>
          </a:xfrm>
        </p:spPr>
        <p:txBody>
          <a:bodyPr>
            <a:normAutofit/>
          </a:bodyPr>
          <a:lstStyle/>
          <a:p>
            <a:pPr algn="ctr"/>
            <a:r>
              <a:rPr lang="ar-JO" dirty="0">
                <a:latin typeface="Arial" panose="020B0604020202020204" pitchFamily="34" charset="0"/>
                <a:cs typeface="Arial" panose="020B0604020202020204" pitchFamily="34" charset="0"/>
              </a:rPr>
              <a:t>تُظهر وسيلة التبرير هذه أن الله عادل وبار</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وهذا هو بره (3: 25-26).</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JO" dirty="0">
                <a:latin typeface="Arial" panose="020B0604020202020204" pitchFamily="34" charset="0"/>
                <a:cs typeface="Arial" panose="020B0604020202020204" pitchFamily="34" charset="0"/>
              </a:rPr>
              <a:t>... لإظهار بره من أجل الصفح عن الخطايا السالفة بإمهال الله 26 لإظهار بره في الزمان الحاضر ليكون باراً ويبرر من هو من الإيمان بيسوع (رو 3: 25-26)</a:t>
            </a:r>
            <a:endParaRPr lang="en-SG" dirty="0">
              <a:latin typeface="Arial" panose="020B0604020202020204" pitchFamily="34" charset="0"/>
              <a:cs typeface="Arial" panose="020B0604020202020204" pitchFamily="34" charset="0"/>
            </a:endParaRPr>
          </a:p>
          <a:p>
            <a:endParaRPr lang="en-S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279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01" y="365125"/>
            <a:ext cx="11671443" cy="1325563"/>
          </a:xfrm>
        </p:spPr>
        <p:txBody>
          <a:bodyPr/>
          <a:lstStyle/>
          <a:p>
            <a:pPr algn="ctr"/>
            <a:r>
              <a:rPr lang="ar-JO" dirty="0">
                <a:latin typeface="Arial" panose="020B0604020202020204" pitchFamily="34" charset="0"/>
                <a:cs typeface="Arial" panose="020B0604020202020204" pitchFamily="34" charset="0"/>
              </a:rPr>
              <a:t>يتم تحقيق التبرير فقط من خلال الإيمان بيسوع                  (3: 26-28؛ 4: 4-6؛ 5: 1؛ غل 2: 21؛ 5: 1-4).</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dirty="0">
                <a:latin typeface="Arial" panose="020B0604020202020204" pitchFamily="34" charset="0"/>
                <a:cs typeface="Arial" panose="020B0604020202020204" pitchFamily="34" charset="0"/>
              </a:rPr>
              <a:t>26 ... ليكون باراً ويبرر من هو من الإيمان بيسوع 27 فأين الإفتخار قد انتفى بأي ناموس أبناموس الأعمال كلا بل بناموس الإيمان 28 إذاً نحسب أن الإنسان يتبرر بالإيمان بدون أعمال الناموس (رو 3: 26-28)</a:t>
            </a:r>
            <a:endParaRPr lang="en-SG"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endParaRPr lang="en-SG"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4 أما الذي يعمل فلا تحسب له الأجرة على سبيل نعمة بل على سبيل دين 5 وأما الذي لا يعمل ولكن يؤمن بالذي يبرر الفاجر فإيمانه يحسب له براً 6 كما يقول داود أيضاً في تطويب الإنسان الذي يحسب له الله براً بدون أعمال</a:t>
            </a:r>
            <a:endParaRPr lang="en-SG" dirty="0">
              <a:latin typeface="Arial" panose="020B0604020202020204" pitchFamily="34" charset="0"/>
              <a:cs typeface="Arial" panose="020B0604020202020204" pitchFamily="34" charset="0"/>
            </a:endParaRPr>
          </a:p>
          <a:p>
            <a:endParaRPr lang="en-S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13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26" y="318088"/>
            <a:ext cx="10515600" cy="1325563"/>
          </a:xfrm>
        </p:spPr>
        <p:txBody>
          <a:bodyPr/>
          <a:lstStyle/>
          <a:p>
            <a:pPr algn="r"/>
            <a:r>
              <a:rPr lang="ar-JO" dirty="0">
                <a:latin typeface="Arial" panose="020B0604020202020204" pitchFamily="34" charset="0"/>
                <a:cs typeface="Arial" panose="020B0604020202020204" pitchFamily="34" charset="0"/>
              </a:rPr>
              <a:t>4. إيضاحات</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a:buNone/>
            </a:pPr>
            <a:r>
              <a:rPr lang="ar-JO" b="1" dirty="0">
                <a:latin typeface="Arial" panose="020B0604020202020204" pitchFamily="34" charset="0"/>
                <a:cs typeface="Arial" panose="020B0604020202020204" pitchFamily="34" charset="0"/>
              </a:rPr>
              <a:t>أ. هل التبرير هو إعلان شخص ما أنه بار (قضائياً) أو جعل شخص ما ليكون بارًا (أخلاقياً)؟</a:t>
            </a:r>
          </a:p>
          <a:p>
            <a:pPr marL="0" indent="0" algn="r">
              <a:buNone/>
            </a:pPr>
            <a:endParaRPr lang="en-US" b="1" dirty="0">
              <a:latin typeface="Arial" panose="020B0604020202020204" pitchFamily="34" charset="0"/>
              <a:cs typeface="Arial" panose="020B0604020202020204" pitchFamily="34" charset="0"/>
            </a:endParaRPr>
          </a:p>
          <a:p>
            <a:pPr marL="0" indent="0" algn="r">
              <a:buNone/>
            </a:pPr>
            <a:r>
              <a:rPr lang="ar-JO" b="1" dirty="0">
                <a:latin typeface="Arial" panose="020B0604020202020204" pitchFamily="34" charset="0"/>
                <a:cs typeface="Arial" panose="020B0604020202020204" pitchFamily="34" charset="0"/>
              </a:rPr>
              <a:t>ب. هل الإيمان الذي يشير إليه بولس الإيمان بالمسيح (باليونانية يفهم بيستيس كريستو على أنه مضاف موضوعي - إيمان المؤمن تجاه المسيح) أم أمانة المسيح (باليونانية يُفهم بيستيس كريستو على أنه مضاف شخصي - طاعة المسيح الأمينة لله من أجل المؤمن)؟</a:t>
            </a:r>
          </a:p>
          <a:p>
            <a:pPr marL="0" indent="0" algn="r">
              <a:buNone/>
            </a:pPr>
            <a:endParaRPr lang="en-US" b="1" dirty="0">
              <a:latin typeface="Arial" panose="020B0604020202020204" pitchFamily="34" charset="0"/>
              <a:cs typeface="Arial" panose="020B0604020202020204" pitchFamily="34" charset="0"/>
            </a:endParaRPr>
          </a:p>
          <a:p>
            <a:pPr marL="0" indent="0" algn="r">
              <a:buNone/>
            </a:pPr>
            <a:r>
              <a:rPr lang="ar-JO" b="1" dirty="0">
                <a:latin typeface="Arial" panose="020B0604020202020204" pitchFamily="34" charset="0"/>
                <a:cs typeface="Arial" panose="020B0604020202020204" pitchFamily="34" charset="0"/>
              </a:rPr>
              <a:t>ت. متى يحدث التبرير ؟ عند وقت الإيمان أم في وقت الدينونة النهائية؟</a:t>
            </a:r>
            <a:endParaRPr lang="en-SG" dirty="0">
              <a:latin typeface="Arial" panose="020B0604020202020204" pitchFamily="34" charset="0"/>
              <a:cs typeface="Arial" panose="020B0604020202020204" pitchFamily="34" charset="0"/>
            </a:endParaRPr>
          </a:p>
          <a:p>
            <a:endParaRPr lang="en-S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4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96" y="141111"/>
            <a:ext cx="12069704" cy="1684515"/>
          </a:xfrm>
        </p:spPr>
        <p:txBody>
          <a:bodyPr>
            <a:normAutofit/>
          </a:bodyPr>
          <a:lstStyle/>
          <a:p>
            <a:pPr algn="ctr"/>
            <a:r>
              <a:rPr lang="ar-JO" sz="3600" dirty="0">
                <a:latin typeface="Arial" panose="020B0604020202020204" pitchFamily="34" charset="0"/>
                <a:cs typeface="Arial" panose="020B0604020202020204" pitchFamily="34" charset="0"/>
              </a:rPr>
              <a:t>هل التبرير هو إعلان شخص ما أنه بار (قضائياً) </a:t>
            </a:r>
            <a:br>
              <a:rPr lang="ar-JO" sz="36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أو جعل شخص ما ليكون بارًا (أخلاقياً)؟</a:t>
            </a:r>
          </a:p>
        </p:txBody>
      </p:sp>
      <p:sp>
        <p:nvSpPr>
          <p:cNvPr id="3" name="Content Placeholder 2"/>
          <p:cNvSpPr>
            <a:spLocks noGrp="1"/>
          </p:cNvSpPr>
          <p:nvPr>
            <p:ph idx="1"/>
          </p:nvPr>
        </p:nvSpPr>
        <p:spPr>
          <a:xfrm>
            <a:off x="838199" y="1989437"/>
            <a:ext cx="11090393" cy="4755674"/>
          </a:xfrm>
        </p:spPr>
        <p:txBody>
          <a:bodyPr>
            <a:normAutofit/>
          </a:bodyPr>
          <a:lstStyle/>
          <a:p>
            <a:pPr marL="0" indent="0" algn="r">
              <a:buNone/>
            </a:pPr>
            <a:r>
              <a:rPr lang="ar-JO" b="1" dirty="0">
                <a:latin typeface="Arial" panose="020B0604020202020204" pitchFamily="34" charset="0"/>
                <a:cs typeface="Arial" panose="020B0604020202020204" pitchFamily="34" charset="0"/>
              </a:rPr>
              <a:t>قضائي</a:t>
            </a:r>
          </a:p>
          <a:p>
            <a:pPr marL="0" indent="0" algn="r" rtl="1">
              <a:buNone/>
            </a:pPr>
            <a:r>
              <a:rPr lang="ar-JO" b="1" dirty="0">
                <a:latin typeface="Arial" panose="020B0604020202020204" pitchFamily="34" charset="0"/>
                <a:cs typeface="Arial" panose="020B0604020202020204" pitchFamily="34" charset="0"/>
              </a:rPr>
              <a:t>1. معنى </a:t>
            </a:r>
            <a:r>
              <a:rPr lang="el-GR" b="1" dirty="0">
                <a:latin typeface="Arial" panose="020B0604020202020204" pitchFamily="34" charset="0"/>
                <a:cs typeface="Arial" panose="020B0604020202020204" pitchFamily="34" charset="0"/>
              </a:rPr>
              <a:t>δικαιόω (</a:t>
            </a:r>
            <a:r>
              <a:rPr lang="en-SG" b="1" dirty="0" err="1">
                <a:latin typeface="Arial" panose="020B0604020202020204" pitchFamily="34" charset="0"/>
                <a:cs typeface="Arial" panose="020B0604020202020204" pitchFamily="34" charset="0"/>
              </a:rPr>
              <a:t>dikaioō</a:t>
            </a:r>
            <a:r>
              <a:rPr lang="en-SG" b="1" dirty="0">
                <a:latin typeface="Arial" panose="020B0604020202020204" pitchFamily="34" charset="0"/>
                <a:cs typeface="Arial" panose="020B0604020202020204" pitchFamily="34" charset="0"/>
              </a:rPr>
              <a:t>)</a:t>
            </a:r>
          </a:p>
          <a:p>
            <a:pPr lvl="1" algn="r" rtl="1"/>
            <a:r>
              <a:rPr lang="ar-JO" sz="2800" dirty="0">
                <a:latin typeface="Arial" panose="020B0604020202020204" pitchFamily="34" charset="0"/>
                <a:cs typeface="Arial" panose="020B0604020202020204" pitchFamily="34" charset="0"/>
              </a:rPr>
              <a:t>في الترجمة السبعينية، </a:t>
            </a:r>
            <a:r>
              <a:rPr lang="el-GR" sz="2800" b="1" dirty="0" err="1">
                <a:latin typeface="Arial" panose="020B0604020202020204" pitchFamily="34" charset="0"/>
                <a:cs typeface="Arial" panose="020B0604020202020204" pitchFamily="34" charset="0"/>
              </a:rPr>
              <a:t>δικαιόω</a:t>
            </a:r>
            <a:r>
              <a:rPr lang="en-SG" sz="2800" dirty="0">
                <a:latin typeface="Arial" panose="020B0604020202020204" pitchFamily="34" charset="0"/>
                <a:cs typeface="Arial" panose="020B0604020202020204" pitchFamily="34" charset="0"/>
              </a:rPr>
              <a:t> </a:t>
            </a:r>
            <a:r>
              <a:rPr lang="ar-JO" sz="2800" dirty="0">
                <a:latin typeface="Arial" panose="020B0604020202020204" pitchFamily="34" charset="0"/>
                <a:cs typeface="Arial" panose="020B0604020202020204" pitchFamily="34" charset="0"/>
              </a:rPr>
              <a:t> ينقل كلمة </a:t>
            </a:r>
            <a:r>
              <a:rPr lang="en-SG" sz="2800" dirty="0" err="1">
                <a:latin typeface="Arial" panose="020B0604020202020204" pitchFamily="34" charset="0"/>
                <a:cs typeface="Arial" panose="020B0604020202020204" pitchFamily="34" charset="0"/>
              </a:rPr>
              <a:t>Hiphil</a:t>
            </a:r>
            <a:r>
              <a:rPr lang="en-SG" sz="2800" dirty="0">
                <a:latin typeface="Arial" panose="020B0604020202020204" pitchFamily="34" charset="0"/>
                <a:cs typeface="Arial" panose="020B0604020202020204" pitchFamily="34" charset="0"/>
              </a:rPr>
              <a:t> </a:t>
            </a:r>
            <a:r>
              <a:rPr lang="ar-JO" sz="2800" dirty="0">
                <a:latin typeface="Arial" panose="020B0604020202020204" pitchFamily="34" charset="0"/>
                <a:cs typeface="Arial" panose="020B0604020202020204" pitchFamily="34" charset="0"/>
              </a:rPr>
              <a:t> التي لها أهمية قضائية: للتبرير، أو إعلان البراءة، أو التبرئة.</a:t>
            </a:r>
            <a:endParaRPr lang="ar-JO" sz="2800" dirty="0">
              <a:effectLst/>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يلخص هيل إلى أنه بالنسبة لبولس الفعل هو في المقام الأول وفي الغالب مصطلح قضائي، كلمة من المحكمة القانونية، تصف علاقة أو مكانة أمام الله، قاضي جميع البشر. ليس الأمر أن الله يجعل شخصًا ليس كذلك: فهو يضع في الحق الشخص الذي هو في علاقة الإيمان (أي الثقة والتسليم والتماثل) مع المسيح، الذي فيه حياة وموت بر الله بالعهد والأمانة للإنسان."</a:t>
            </a:r>
            <a:br>
              <a:rPr lang="en-SG" sz="2800" dirty="0">
                <a:effectLst/>
                <a:latin typeface="Arial" panose="020B0604020202020204" pitchFamily="34" charset="0"/>
                <a:cs typeface="Arial" panose="020B0604020202020204" pitchFamily="34" charset="0"/>
              </a:rPr>
            </a:br>
            <a:r>
              <a:rPr lang="ar-JO" sz="1600" dirty="0">
                <a:latin typeface="Arial" panose="020B0604020202020204" pitchFamily="34" charset="0"/>
                <a:cs typeface="Arial" panose="020B0604020202020204" pitchFamily="34" charset="0"/>
              </a:rPr>
              <a:t>هيل، معاني الكلمات اليونانية والعبرية، 160</a:t>
            </a:r>
            <a:r>
              <a:rPr lang="en-US" sz="1600" dirty="0">
                <a:latin typeface="Arial" panose="020B0604020202020204" pitchFamily="34" charset="0"/>
                <a:cs typeface="Arial" panose="020B0604020202020204" pitchFamily="34" charset="0"/>
              </a:rPr>
              <a:t>    </a:t>
            </a:r>
            <a:endParaRPr lang="en-SG" sz="1600" dirty="0">
              <a:latin typeface="Arial" panose="020B0604020202020204" pitchFamily="34" charset="0"/>
              <a:cs typeface="Arial" panose="020B0604020202020204" pitchFamily="34" charset="0"/>
            </a:endParaRPr>
          </a:p>
          <a:p>
            <a:pPr lvl="1"/>
            <a:endParaRPr lang="en-S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74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8148"/>
            <a:ext cx="12079111" cy="1853259"/>
          </a:xfrm>
        </p:spPr>
        <p:txBody>
          <a:bodyPr vert="horz" lIns="91440" tIns="45720" rIns="91440" bIns="45720" rtlCol="0" anchor="ctr">
            <a:normAutofit/>
          </a:bodyPr>
          <a:lstStyle/>
          <a:p>
            <a:pPr algn="ctr"/>
            <a:r>
              <a:rPr lang="ar-JO" sz="3600" dirty="0">
                <a:latin typeface="Arial" panose="020B0604020202020204" pitchFamily="34" charset="0"/>
                <a:cs typeface="Arial" panose="020B0604020202020204" pitchFamily="34" charset="0"/>
              </a:rPr>
              <a:t>هل التبرير هو إعلان شخص ما أنه بار (قضائياً) </a:t>
            </a:r>
            <a:br>
              <a:rPr lang="ar-JO" sz="3600" dirty="0">
                <a:latin typeface="Arial" panose="020B0604020202020204" pitchFamily="34" charset="0"/>
                <a:cs typeface="Arial" panose="020B0604020202020204" pitchFamily="34" charset="0"/>
              </a:rPr>
            </a:br>
            <a:r>
              <a:rPr lang="ar-JO" sz="3600" dirty="0">
                <a:latin typeface="Arial" panose="020B0604020202020204" pitchFamily="34" charset="0"/>
                <a:cs typeface="Arial" panose="020B0604020202020204" pitchFamily="34" charset="0"/>
              </a:rPr>
              <a:t>أو جعل شخص ما ليكون بارًا (أخلاقياً)؟</a:t>
            </a:r>
            <a:endParaRPr lang="en-SG"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989437"/>
            <a:ext cx="10515600" cy="4187525"/>
          </a:xfrm>
        </p:spPr>
        <p:txBody>
          <a:bodyPr>
            <a:normAutofit/>
          </a:bodyPr>
          <a:lstStyle/>
          <a:p>
            <a:pPr marL="0" indent="0" algn="r">
              <a:buNone/>
            </a:pPr>
            <a:r>
              <a:rPr lang="ar-JO" b="1" dirty="0">
                <a:latin typeface="Arial" panose="020B0604020202020204" pitchFamily="34" charset="0"/>
                <a:cs typeface="Arial" panose="020B0604020202020204" pitchFamily="34" charset="0"/>
              </a:rPr>
              <a:t>قضائي</a:t>
            </a:r>
          </a:p>
          <a:p>
            <a:pPr marL="0" indent="0" algn="r" rtl="1">
              <a:buNone/>
            </a:pPr>
            <a:r>
              <a:rPr lang="ar-JO" b="1" dirty="0">
                <a:latin typeface="Arial" panose="020B0604020202020204" pitchFamily="34" charset="0"/>
                <a:cs typeface="Arial" panose="020B0604020202020204" pitchFamily="34" charset="0"/>
              </a:rPr>
              <a:t>1. معنى </a:t>
            </a:r>
            <a:r>
              <a:rPr lang="el-GR" b="1" dirty="0">
                <a:latin typeface="Arial" panose="020B0604020202020204" pitchFamily="34" charset="0"/>
                <a:cs typeface="Arial" panose="020B0604020202020204" pitchFamily="34" charset="0"/>
              </a:rPr>
              <a:t>δικαιόω (</a:t>
            </a:r>
            <a:r>
              <a:rPr lang="en-US" b="1" dirty="0" err="1">
                <a:latin typeface="Arial" panose="020B0604020202020204" pitchFamily="34" charset="0"/>
                <a:cs typeface="Arial" panose="020B0604020202020204" pitchFamily="34" charset="0"/>
              </a:rPr>
              <a:t>dikaioō</a:t>
            </a:r>
            <a:r>
              <a:rPr lang="en-US" b="1" dirty="0">
                <a:latin typeface="Arial" panose="020B0604020202020204" pitchFamily="34" charset="0"/>
                <a:cs typeface="Arial" panose="020B0604020202020204" pitchFamily="34" charset="0"/>
              </a:rPr>
              <a:t>)</a:t>
            </a:r>
          </a:p>
          <a:p>
            <a:pPr lvl="1" algn="r" rtl="1"/>
            <a:r>
              <a:rPr lang="ar-JO" sz="2000" dirty="0">
                <a:latin typeface="Arial" panose="020B0604020202020204" pitchFamily="34" charset="0"/>
                <a:cs typeface="Arial" panose="020B0604020202020204" pitchFamily="34" charset="0"/>
              </a:rPr>
              <a:t>وبالمثل، يخلص كرانفيلد إلى أن بولس يستخدم </a:t>
            </a:r>
            <a:r>
              <a:rPr lang="el-GR" sz="2000" b="1" dirty="0" err="1">
                <a:latin typeface="Arial" panose="020B0604020202020204" pitchFamily="34" charset="0"/>
                <a:cs typeface="Arial" panose="020B0604020202020204" pitchFamily="34" charset="0"/>
              </a:rPr>
              <a:t>δικαιόω</a:t>
            </a:r>
            <a:r>
              <a:rPr lang="ar-JO" sz="2000" dirty="0">
                <a:latin typeface="Arial" panose="020B0604020202020204" pitchFamily="34" charset="0"/>
                <a:cs typeface="Arial" panose="020B0604020202020204" pitchFamily="34" charset="0"/>
              </a:rPr>
              <a:t>ليعني تبرئة، ومنح مكانة صالحة، وفي رسائله المصطلح "لا يحتوي في حد ذاته على أي إشارة إلى التحول الأخلاقي".</a:t>
            </a:r>
            <a:endParaRPr lang="en-US" dirty="0">
              <a:latin typeface="Arial" panose="020B0604020202020204" pitchFamily="34" charset="0"/>
              <a:cs typeface="Arial" panose="020B0604020202020204" pitchFamily="34" charset="0"/>
            </a:endParaRPr>
          </a:p>
          <a:p>
            <a:pPr lvl="2" algn="r" rtl="1"/>
            <a:r>
              <a:rPr lang="ar-JO" dirty="0">
                <a:latin typeface="Arial" panose="020B0604020202020204" pitchFamily="34" charset="0"/>
                <a:cs typeface="Arial" panose="020B0604020202020204" pitchFamily="34" charset="0"/>
              </a:rPr>
              <a:t>كرانفيلد، الرسالة غلى رومية، 2: 95</a:t>
            </a:r>
            <a:r>
              <a:rPr lang="en-US" dirty="0">
                <a:latin typeface="Arial" panose="020B0604020202020204" pitchFamily="34" charset="0"/>
                <a:cs typeface="Arial" panose="020B0604020202020204" pitchFamily="34" charset="0"/>
              </a:rPr>
              <a:t> </a:t>
            </a:r>
            <a:endParaRPr lang="en-SG" dirty="0">
              <a:latin typeface="Arial" panose="020B0604020202020204" pitchFamily="34" charset="0"/>
              <a:cs typeface="Arial" panose="020B0604020202020204" pitchFamily="34" charset="0"/>
            </a:endParaRPr>
          </a:p>
          <a:p>
            <a:pPr lvl="1"/>
            <a:endParaRPr lang="en-SG" dirty="0">
              <a:latin typeface="Arial" panose="020B0604020202020204" pitchFamily="34" charset="0"/>
              <a:cs typeface="Arial" panose="020B0604020202020204" pitchFamily="34" charset="0"/>
            </a:endParaRPr>
          </a:p>
          <a:p>
            <a:pPr marL="0" indent="0" algn="r">
              <a:buNone/>
            </a:pPr>
            <a:r>
              <a:rPr lang="ar-JO" b="1" dirty="0">
                <a:latin typeface="Arial" panose="020B0604020202020204" pitchFamily="34" charset="0"/>
                <a:cs typeface="Arial" panose="020B0604020202020204" pitchFamily="34" charset="0"/>
              </a:rPr>
              <a:t>2. لقد حُسِبَ لنا البر، وحُذِفت خطايانا من حسابنا (رومية 4: 3-11). </a:t>
            </a:r>
            <a:endParaRPr lang="en-SG" dirty="0">
              <a:latin typeface="Arial" panose="020B0604020202020204" pitchFamily="34" charset="0"/>
              <a:cs typeface="Arial" panose="020B0604020202020204" pitchFamily="34" charset="0"/>
            </a:endParaRPr>
          </a:p>
          <a:p>
            <a:endParaRPr lang="en-S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89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dirty="0">
                <a:latin typeface="Arial" panose="020B0604020202020204" pitchFamily="34" charset="0"/>
                <a:cs typeface="Arial" panose="020B0604020202020204" pitchFamily="34" charset="0"/>
              </a:rPr>
              <a:t>عقيدة التبرير المثيرة للجدل والخلاف دائماً</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014151"/>
            <a:ext cx="10515600" cy="4162812"/>
          </a:xfrm>
        </p:spPr>
        <p:txBody>
          <a:bodyPr/>
          <a:lstStyle/>
          <a:p>
            <a:pPr algn="r" rtl="1"/>
            <a:r>
              <a:rPr lang="ar-JO" dirty="0">
                <a:latin typeface="Arial" panose="020B0604020202020204" pitchFamily="34" charset="0"/>
                <a:cs typeface="Arial" panose="020B0604020202020204" pitchFamily="34" charset="0"/>
              </a:rPr>
              <a:t>في أيام بولس في كنيسة القرن الميلادي الأول (أعمال 15: 1-7)</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في أيام لوثر في القرن السادس عشر</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في أيامنا مع بولس اللوثري مقابل المنظور (المنظورات) الجديدة </a:t>
            </a:r>
            <a:endParaRPr lang="en-S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53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19" y="141116"/>
            <a:ext cx="11869203" cy="1464910"/>
          </a:xfrm>
        </p:spPr>
        <p:txBody>
          <a:bodyPr>
            <a:normAutofit/>
          </a:bodyPr>
          <a:lstStyle/>
          <a:p>
            <a:pPr algn="ctr"/>
            <a:r>
              <a:rPr lang="ar-JO" dirty="0">
                <a:latin typeface="Arial" panose="020B0604020202020204" pitchFamily="34" charset="0"/>
                <a:cs typeface="Arial" panose="020B0604020202020204" pitchFamily="34" charset="0"/>
              </a:rPr>
              <a:t>الإيمان بالمسيح أم أمانة المسيح؟                           (موضوعي أو شخصي مضاف)</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10515600" cy="4859380"/>
          </a:xfrm>
        </p:spPr>
        <p:txBody>
          <a:bodyPr>
            <a:normAutofit/>
          </a:bodyPr>
          <a:lstStyle/>
          <a:p>
            <a:pPr algn="r" rtl="1"/>
            <a:r>
              <a:rPr lang="ar-JO" dirty="0">
                <a:latin typeface="Arial" panose="020B0604020202020204" pitchFamily="34" charset="0"/>
                <a:cs typeface="Arial" panose="020B0604020202020204" pitchFamily="34" charset="0"/>
              </a:rPr>
              <a:t>المضاف إليه الموضوعي - الإيمان بالمسيح - على ما أعتقد! (إنها محل جدل كبير.)</a:t>
            </a:r>
          </a:p>
          <a:p>
            <a:pPr algn="r" rtl="1"/>
            <a:r>
              <a:rPr lang="ar-JO" dirty="0">
                <a:latin typeface="Arial" panose="020B0604020202020204" pitchFamily="34" charset="0"/>
                <a:cs typeface="Arial" panose="020B0604020202020204" pitchFamily="34" charset="0"/>
              </a:rPr>
              <a:t>للحصول على الحجج الفنية التي تمثل كلا وجهتي النظر، راجع مايكل ف. بيرد وبريستون م. سبرينكل، محرران، إيمان يسوع المسيح: مناظرة بيستيس كريستو: الدراسات التفسيرية والكتابية واللاهوتية (ميلتون كينز، المملكة المتحدة: باتيرنوستر، 2009).</a:t>
            </a:r>
          </a:p>
          <a:p>
            <a:pPr marL="0" indent="0">
              <a:buNone/>
            </a:pPr>
            <a:endParaRPr lang="en-SG"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يساعدنا السياق في تحديد القراءة وفي النصوص البولسية لم تكن أمانة المسيح هي المشكلة أبدًا – وهذا شيء مسلم به في رسائل بولس أو مذكور دون جدال. إن القضية التي تتم مناقشتها هي الوسيلة الفعالة التي يحصل بها الفرد على التبرير أو نوال عمل المسيح. السياق دائمًا هو الإيمان على النقيض من الأعمال أو أعمال الناموس.</a:t>
            </a:r>
            <a:endParaRPr lang="en-S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77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56" y="252236"/>
            <a:ext cx="10515600" cy="1325563"/>
          </a:xfrm>
        </p:spPr>
        <p:txBody>
          <a:bodyPr>
            <a:normAutofit/>
          </a:bodyPr>
          <a:lstStyle/>
          <a:p>
            <a:pPr algn="ctr"/>
            <a:r>
              <a:rPr lang="ar-JO" dirty="0">
                <a:latin typeface="Arial" panose="020B0604020202020204" pitchFamily="34" charset="0"/>
                <a:cs typeface="Arial" panose="020B0604020202020204" pitchFamily="34" charset="0"/>
              </a:rPr>
              <a:t>متى يحدث التبرير؟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في لحظة الإيمان أم في وقت الدينونة النهائية؟</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1481" y="1825624"/>
            <a:ext cx="11364149" cy="4674029"/>
          </a:xfrm>
        </p:spPr>
        <p:txBody>
          <a:bodyPr>
            <a:normAutofit/>
          </a:bodyPr>
          <a:lstStyle/>
          <a:p>
            <a:pPr marL="0" indent="0" algn="r">
              <a:buNone/>
            </a:pPr>
            <a:r>
              <a:rPr lang="ar-JO" dirty="0">
                <a:latin typeface="Arial" panose="020B0604020202020204" pitchFamily="34" charset="0"/>
                <a:cs typeface="Arial" panose="020B0604020202020204" pitchFamily="34" charset="0"/>
              </a:rPr>
              <a:t>التبرير الحالي أي عند لحظة الإيمان (رو 4: 10، 5: 1-2، 8: 1)</a:t>
            </a:r>
            <a:endParaRPr lang="en-US"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algn="r" rtl="1"/>
            <a:r>
              <a:rPr lang="ar-JO" b="1" dirty="0">
                <a:latin typeface="Arial" panose="020B0604020202020204" pitchFamily="34" charset="0"/>
                <a:cs typeface="Arial" panose="020B0604020202020204" pitchFamily="34" charset="0"/>
              </a:rPr>
              <a:t>رو 2: 5-13 لا يشير إلى التبرير المستقبلي</a:t>
            </a:r>
            <a:endParaRPr lang="en-US" sz="28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يناقش بولس معيار التبرير ولا يجادل التوقيت بحسب النظرة اليهودية التقليدية للدينونة في اليوم الأخير</a:t>
            </a:r>
            <a:endParaRPr lang="en-US" sz="2800"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algn="r" rtl="1"/>
            <a:r>
              <a:rPr lang="ar-JO" b="1" dirty="0">
                <a:latin typeface="Arial" panose="020B0604020202020204" pitchFamily="34" charset="0"/>
                <a:cs typeface="Arial" panose="020B0604020202020204" pitchFamily="34" charset="0"/>
              </a:rPr>
              <a:t>يمكن القول أن غل 5: 5 لا يشير إلى التبرير المستقبلي</a:t>
            </a:r>
            <a:endParaRPr lang="en-US" b="1"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يمكن القول إن رجاء البر الذي ننتظره بفارغ الصبر هو كناية عن ملء خلاصنا في النهاية (راجع رو 8: 19، 23، 25؛ 1 كو 1: 7؛ في 3 :20) بدلاً من حكم قضائي بالبر (الذي لدينا بالفعل).</a:t>
            </a:r>
            <a:endParaRPr lang="en-SG"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83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41"/>
            <a:ext cx="3571832" cy="2522151"/>
          </a:xfrm>
        </p:spPr>
        <p:txBody>
          <a:bodyPr/>
          <a:lstStyle/>
          <a:p>
            <a:pPr algn="r"/>
            <a:r>
              <a:rPr lang="en-US" dirty="0"/>
              <a:t>Black</a:t>
            </a:r>
          </a:p>
        </p:txBody>
      </p:sp>
    </p:spTree>
    <p:extLst>
      <p:ext uri="{BB962C8B-B14F-4D97-AF65-F5344CB8AC3E}">
        <p14:creationId xmlns:p14="http://schemas.microsoft.com/office/powerpoint/2010/main" val="43752837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ar-JO" sz="3700" b="1" dirty="0">
                <a:solidFill>
                  <a:srgbClr val="FFFFFF"/>
                </a:solidFill>
                <a:latin typeface="Arial" panose="020B0604020202020204" pitchFamily="34" charset="0"/>
                <a:ea typeface="ＭＳ Ｐゴシック" charset="0"/>
                <a:cs typeface="Arial" panose="020B0604020202020204" pitchFamily="34" charset="0"/>
              </a:rPr>
              <a:t>الخلاص</a:t>
            </a:r>
            <a:r>
              <a:rPr lang="en-US" sz="37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5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121914" tIns="60957" rIns="121914" bIns="6095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1219140" eaLnBrk="1" fontAlgn="base" hangingPunct="1">
              <a:spcBef>
                <a:spcPct val="0"/>
              </a:spcBef>
              <a:spcAft>
                <a:spcPct val="0"/>
              </a:spcAft>
            </a:pPr>
            <a:r>
              <a:rPr lang="ar-JO" sz="5300" b="1" dirty="0">
                <a:solidFill>
                  <a:srgbClr val="FFFFFF"/>
                </a:solidFill>
                <a:latin typeface="Arial" charset="0"/>
                <a:cs typeface="Arial" charset="0"/>
              </a:rPr>
              <a:t>أحصل على العرض التقديمي مجاناً</a:t>
            </a:r>
            <a:endParaRPr lang="en-US" sz="19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3"/>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2" y="2222341"/>
            <a:ext cx="8204283" cy="3483595"/>
          </a:xfrm>
          <a:prstGeom prst="rect">
            <a:avLst/>
          </a:prstGeom>
        </p:spPr>
      </p:pic>
    </p:spTree>
    <p:extLst>
      <p:ext uri="{BB962C8B-B14F-4D97-AF65-F5344CB8AC3E}">
        <p14:creationId xmlns:p14="http://schemas.microsoft.com/office/powerpoint/2010/main" val="85004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78" y="365125"/>
            <a:ext cx="10874022" cy="1325563"/>
          </a:xfrm>
        </p:spPr>
        <p:txBody>
          <a:bodyPr>
            <a:normAutofit/>
          </a:bodyPr>
          <a:lstStyle/>
          <a:p>
            <a:pPr marL="536575" indent="-536575" algn="r"/>
            <a:r>
              <a:rPr lang="ar-JO" dirty="0">
                <a:latin typeface="Arial" panose="020B0604020202020204" pitchFamily="34" charset="0"/>
                <a:cs typeface="Arial" panose="020B0604020202020204" pitchFamily="34" charset="0"/>
              </a:rPr>
              <a:t>1. البر بالنسبة لبولس وعلاقته بالتبرير</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28888" y="1825625"/>
            <a:ext cx="10555112" cy="4351338"/>
          </a:xfrm>
        </p:spPr>
        <p:txBody>
          <a:bodyPr>
            <a:normAutofit/>
          </a:bodyPr>
          <a:lstStyle/>
          <a:p>
            <a:pPr marL="457200" lvl="1" indent="0" algn="r">
              <a:buNone/>
            </a:pPr>
            <a:r>
              <a:rPr lang="ar-JO" dirty="0">
                <a:latin typeface="Arial" panose="020B0604020202020204" pitchFamily="34" charset="0"/>
                <a:cs typeface="Arial" panose="020B0604020202020204" pitchFamily="34" charset="0"/>
              </a:rPr>
              <a:t>أ. المصطلحات المشابهة: "البر" (= يبرر)، و"الصالح" (= التبرير)</a:t>
            </a:r>
          </a:p>
          <a:p>
            <a:pPr marL="457200" lvl="1" indent="0" algn="r" rtl="1">
              <a:buNone/>
            </a:pPr>
            <a:r>
              <a:rPr lang="ar-JO" dirty="0">
                <a:latin typeface="Arial" panose="020B0604020202020204" pitchFamily="34" charset="0"/>
                <a:cs typeface="Arial" panose="020B0604020202020204" pitchFamily="34" charset="0"/>
              </a:rPr>
              <a:t>اسم البر (</a:t>
            </a:r>
            <a:r>
              <a:rPr lang="el-GR" dirty="0">
                <a:latin typeface="Arial" panose="020B0604020202020204" pitchFamily="34" charset="0"/>
                <a:cs typeface="Arial" panose="020B0604020202020204" pitchFamily="34" charset="0"/>
              </a:rPr>
              <a:t>δικαιοσύνη، </a:t>
            </a:r>
            <a:r>
              <a:rPr lang="en-SG" dirty="0" err="1">
                <a:latin typeface="Arial" panose="020B0604020202020204" pitchFamily="34" charset="0"/>
                <a:cs typeface="Arial" panose="020B0604020202020204" pitchFamily="34" charset="0"/>
              </a:rPr>
              <a:t>dikaiosynē</a:t>
            </a:r>
            <a:r>
              <a:rPr lang="en-SG"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 يتكرر 58 مرة في كتابات بولس. الصفة البارة (</a:t>
            </a:r>
            <a:r>
              <a:rPr lang="el-GR" dirty="0">
                <a:latin typeface="Arial" panose="020B0604020202020204" pitchFamily="34" charset="0"/>
                <a:cs typeface="Arial" panose="020B0604020202020204" pitchFamily="34" charset="0"/>
              </a:rPr>
              <a:t>δίκαιος، </a:t>
            </a:r>
            <a:r>
              <a:rPr lang="ar-JO"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 </a:t>
            </a:r>
            <a:r>
              <a:rPr lang="en-SG" dirty="0" err="1">
                <a:latin typeface="Arial" panose="020B0604020202020204" pitchFamily="34" charset="0"/>
                <a:cs typeface="Arial" panose="020B0604020202020204" pitchFamily="34" charset="0"/>
              </a:rPr>
              <a:t>dikaios</a:t>
            </a:r>
            <a:r>
              <a:rPr lang="en-SG"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  تتكرر 17مرة</a:t>
            </a:r>
            <a:endParaRPr lang="en-SG" dirty="0">
              <a:latin typeface="Arial" panose="020B0604020202020204" pitchFamily="34" charset="0"/>
              <a:cs typeface="Arial" panose="020B0604020202020204" pitchFamily="34" charset="0"/>
            </a:endParaRPr>
          </a:p>
          <a:p>
            <a:pPr marL="457200" lvl="1" indent="0">
              <a:buNone/>
            </a:pPr>
            <a:endParaRPr lang="en-SG"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في اللغة الإنجليزية، يأتي المصطلحان "بار" و"يبرر" من جذور مختلفة، لكنهما متشابهان في اليونانية. في بولس، الفعل يبرر (</a:t>
            </a:r>
            <a:r>
              <a:rPr lang="el-GR" dirty="0">
                <a:latin typeface="Arial" panose="020B0604020202020204" pitchFamily="34" charset="0"/>
                <a:cs typeface="Arial" panose="020B0604020202020204" pitchFamily="34" charset="0"/>
              </a:rPr>
              <a:t>δικαιόω, </a:t>
            </a:r>
            <a:r>
              <a:rPr lang="en-SG" dirty="0" err="1">
                <a:latin typeface="Arial" panose="020B0604020202020204" pitchFamily="34" charset="0"/>
                <a:cs typeface="Arial" panose="020B0604020202020204" pitchFamily="34" charset="0"/>
              </a:rPr>
              <a:t>dikaioō</a:t>
            </a:r>
            <a:r>
              <a:rPr lang="en-SG"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 يأتي 27 مرة. وتبرير شكل الاسم (</a:t>
            </a:r>
            <a:r>
              <a:rPr lang="el-GR" dirty="0">
                <a:latin typeface="Arial" panose="020B0604020202020204" pitchFamily="34" charset="0"/>
                <a:cs typeface="Arial" panose="020B0604020202020204" pitchFamily="34" charset="0"/>
              </a:rPr>
              <a:t>δικαίωσις، </a:t>
            </a:r>
            <a:r>
              <a:rPr lang="en-SG" dirty="0" err="1">
                <a:latin typeface="Arial" panose="020B0604020202020204" pitchFamily="34" charset="0"/>
                <a:cs typeface="Arial" panose="020B0604020202020204" pitchFamily="34" charset="0"/>
              </a:rPr>
              <a:t>dikaiōsis</a:t>
            </a:r>
            <a:r>
              <a:rPr lang="en-SG"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 يتكرر مرتين</a:t>
            </a:r>
            <a:endParaRPr lang="en-S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32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36575" indent="-536575" algn="r"/>
            <a:r>
              <a:rPr lang="ar-JO" dirty="0">
                <a:latin typeface="Arial" panose="020B0604020202020204" pitchFamily="34" charset="0"/>
                <a:cs typeface="Arial" panose="020B0604020202020204" pitchFamily="34" charset="0"/>
              </a:rPr>
              <a:t>1. البر بالنسبة لبولس وعلاقته بالتبرير</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17037" y="1825625"/>
            <a:ext cx="10036762" cy="4351338"/>
          </a:xfrm>
        </p:spPr>
        <p:txBody>
          <a:bodyPr>
            <a:normAutofit/>
          </a:bodyPr>
          <a:lstStyle/>
          <a:p>
            <a:pPr marL="0" indent="0" algn="r">
              <a:buNone/>
            </a:pPr>
            <a:r>
              <a:rPr lang="ar-JO" b="1" dirty="0">
                <a:latin typeface="Arial" panose="020B0604020202020204" pitchFamily="34" charset="0"/>
                <a:cs typeface="Arial" panose="020B0604020202020204" pitchFamily="34" charset="0"/>
              </a:rPr>
              <a:t>ب. يتحدث بولس بشكل مطول وواضح عن هذه القضية لأنها تحتاج إلى توضيح بسبب الإرسالية الأممية والجدل حول التهويد. تتطلب هذه الظروف الإجابة على السؤال: على أي أساس بالضبط يتبرر الناس أمام الله؟</a:t>
            </a:r>
            <a:endParaRPr lang="en-US" b="1" dirty="0">
              <a:latin typeface="Arial" panose="020B0604020202020204" pitchFamily="34" charset="0"/>
              <a:cs typeface="Arial" panose="020B0604020202020204" pitchFamily="34" charset="0"/>
            </a:endParaRPr>
          </a:p>
          <a:p>
            <a:pPr marL="0" indent="0" algn="r">
              <a:buNone/>
            </a:pPr>
            <a:endParaRPr lang="en-US" b="1"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ومن أجل التسهيل علينا سنركز في الغالب على رسالة رومية، حيث يقدم بولس معالجته الأكثر منهجية لفهمه للإنجيل ووجهة نظره عن التبرير.</a:t>
            </a:r>
            <a:endParaRPr lang="en-SG"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41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52" y="186384"/>
            <a:ext cx="11176000" cy="1325563"/>
          </a:xfrm>
        </p:spPr>
        <p:txBody>
          <a:bodyPr vert="horz" lIns="91440" tIns="45720" rIns="91440" bIns="45720" rtlCol="0" anchor="ctr">
            <a:normAutofit/>
          </a:bodyPr>
          <a:lstStyle/>
          <a:p>
            <a:pPr marL="536575" indent="-536575" algn="r"/>
            <a:r>
              <a:rPr lang="ar-JO" dirty="0">
                <a:latin typeface="Arial" panose="020B0604020202020204" pitchFamily="34" charset="0"/>
                <a:cs typeface="Arial" panose="020B0604020202020204" pitchFamily="34" charset="0"/>
              </a:rPr>
              <a:t>2. الحاجة للتبرير – لأننا غير أبرار ونواجه غضب الله</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11193874" cy="4351338"/>
          </a:xfrm>
        </p:spPr>
        <p:txBody>
          <a:bodyPr>
            <a:noAutofit/>
          </a:bodyPr>
          <a:lstStyle/>
          <a:p>
            <a:pPr algn="r" rtl="1"/>
            <a:r>
              <a:rPr lang="ar-JO" dirty="0"/>
              <a:t>(رو 1: 18 وما يليها – الأمم، 2: 1-12 – اليهود ولهذا الجميع أيضاً: 3: 9-10، 23)</a:t>
            </a:r>
            <a:endParaRPr lang="en-US" dirty="0"/>
          </a:p>
          <a:p>
            <a:pPr algn="r" rtl="1"/>
            <a:r>
              <a:rPr lang="ar-JO" dirty="0"/>
              <a:t>1: 18-32 يتحدث بالتفصيل عن إثم الأمم </a:t>
            </a:r>
            <a:endParaRPr lang="en-US" dirty="0"/>
          </a:p>
          <a:p>
            <a:pPr marL="0" indent="0" algn="r" rtl="1">
              <a:buNone/>
            </a:pPr>
            <a:r>
              <a:rPr lang="en-US" dirty="0"/>
              <a:t>- </a:t>
            </a:r>
            <a:r>
              <a:rPr lang="ar-JO" dirty="0"/>
              <a:t> في الإصحاح 2، يوضح بولس أن اليهود هم في نفس الظروف تمامًا لأنه بينما لديهم الناموس، فإنهم لا يفعلون الناموس – وبالتالي فهم يواجهون غضب الله في يوم الدين.</a:t>
            </a:r>
            <a:endParaRPr lang="en-US" sz="2800" dirty="0"/>
          </a:p>
          <a:p>
            <a:pPr lvl="1" algn="r" rtl="1"/>
            <a:r>
              <a:rPr lang="ar-JO" sz="2800" dirty="0"/>
              <a:t>في 2: 1-13 يوضح بولس ما هو </a:t>
            </a:r>
            <a:r>
              <a:rPr lang="ar-JO" sz="2800" b="1" dirty="0"/>
              <a:t>المعيار أو الأساس </a:t>
            </a:r>
            <a:r>
              <a:rPr lang="ar-JO" sz="2800" dirty="0"/>
              <a:t>لدينونة الله، طاعة الناموس وفعل الصلاح. هذه الأعداد لا تشير بالحقيقة أن هناك أي شخص يستطيع أن يفي بهذا الشرط</a:t>
            </a:r>
            <a:endParaRPr lang="en-US" dirty="0"/>
          </a:p>
          <a:p>
            <a:pPr algn="r" rtl="1"/>
            <a:r>
              <a:rPr lang="ar-JO" dirty="0"/>
              <a:t>يلخص الإصحاح 3 أنه سواء كنا من اليهود أو الأمم فنحن جميعاً في قارب واحد خطاة غير أبرار محاسبين أمام الله، مستحقين لغضبه (3: 9-10، 12، 23)</a:t>
            </a:r>
            <a:endParaRPr lang="en-SG" dirty="0"/>
          </a:p>
        </p:txBody>
      </p:sp>
    </p:spTree>
    <p:extLst>
      <p:ext uri="{BB962C8B-B14F-4D97-AF65-F5344CB8AC3E}">
        <p14:creationId xmlns:p14="http://schemas.microsoft.com/office/powerpoint/2010/main" val="156998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vert="horz" lIns="91440" tIns="45720" rIns="91440" bIns="45720" rtlCol="0" anchor="ctr">
            <a:normAutofit/>
          </a:bodyPr>
          <a:lstStyle/>
          <a:p>
            <a:pPr marL="536575" indent="-536575" algn="r"/>
            <a:r>
              <a:rPr lang="ar-JO" dirty="0">
                <a:latin typeface="Arial" panose="020B0604020202020204" pitchFamily="34" charset="0"/>
                <a:cs typeface="Arial" panose="020B0604020202020204" pitchFamily="34" charset="0"/>
              </a:rPr>
              <a:t>3. عقيدة التبرير لدى بولس (رو 3: 20-4: 12)</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85234" y="1533407"/>
            <a:ext cx="11175059" cy="4985926"/>
          </a:xfrm>
        </p:spPr>
        <p:txBody>
          <a:bodyPr>
            <a:normAutofit lnSpcReduction="10000"/>
          </a:bodyPr>
          <a:lstStyle/>
          <a:p>
            <a:pPr marL="0" indent="0" algn="r">
              <a:buNone/>
            </a:pPr>
            <a:r>
              <a:rPr lang="ar-JO" sz="3300" b="1" dirty="0">
                <a:latin typeface="Arial" panose="020B0604020202020204" pitchFamily="34" charset="0"/>
                <a:cs typeface="Arial" panose="020B0604020202020204" pitchFamily="34" charset="0"/>
              </a:rPr>
              <a:t>أ. ليس (بأعمال) الناموس (3: 20)</a:t>
            </a:r>
            <a:endParaRPr lang="en-US" sz="28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هنا نصل إلى سؤال تفسيري أساسي: ما معنى مصطلح (أعمال الناموس) وإلى ماذا يشير؟</a:t>
            </a:r>
            <a:endParaRPr lang="en-US" sz="2800" dirty="0">
              <a:latin typeface="Arial" panose="020B0604020202020204" pitchFamily="34" charset="0"/>
              <a:cs typeface="Arial" panose="020B0604020202020204" pitchFamily="34" charset="0"/>
            </a:endParaRPr>
          </a:p>
          <a:p>
            <a:pPr lvl="2" algn="r" rtl="1"/>
            <a:r>
              <a:rPr lang="ar-JO" sz="2800" dirty="0">
                <a:latin typeface="Arial" panose="020B0604020202020204" pitchFamily="34" charset="0"/>
                <a:cs typeface="Arial" panose="020B0604020202020204" pitchFamily="34" charset="0"/>
              </a:rPr>
              <a:t>الفهم التقليدي هو أن أعمال الناموس تشير إلى أي شيء وإلى كل شيء يأمر الناموس المعطى لليهود بعمله</a:t>
            </a:r>
            <a:endParaRPr lang="en-US" sz="2800" dirty="0">
              <a:latin typeface="Arial" panose="020B0604020202020204" pitchFamily="34" charset="0"/>
              <a:cs typeface="Arial" panose="020B0604020202020204" pitchFamily="34" charset="0"/>
            </a:endParaRPr>
          </a:p>
          <a:p>
            <a:pPr lvl="2" algn="r" rtl="1"/>
            <a:r>
              <a:rPr lang="ar-JO" sz="2800" dirty="0">
                <a:latin typeface="Arial" panose="020B0604020202020204" pitchFamily="34" charset="0"/>
                <a:cs typeface="Arial" panose="020B0604020202020204" pitchFamily="34" charset="0"/>
              </a:rPr>
              <a:t>بحسب (يعقوب د. ج. دن) – تشير أعمال الناموس إلى نواحي معينة في الناموس التي تميز اليهود كجماعة منفصلة – الختان، قوائم الأطعمة الطاهرة وحفظ السبت . هذه عبارة عن شارات تعريفية أو علامات الحدود للشعب اليهودي. اعترض بولس على هذه الوظيفة الاجتماعية للناموس، وعلى استخدامه كحاجز عنصري لمنع الأمم من الدخول إلى شعب عهد الله.</a:t>
            </a:r>
            <a:endParaRPr lang="en-US" sz="2800" dirty="0">
              <a:latin typeface="Arial" panose="020B0604020202020204" pitchFamily="34" charset="0"/>
              <a:cs typeface="Arial" panose="020B0604020202020204" pitchFamily="34" charset="0"/>
            </a:endParaRPr>
          </a:p>
          <a:p>
            <a:pPr lvl="2" algn="r" rtl="1"/>
            <a:r>
              <a:rPr lang="ar-JO" sz="2800" dirty="0">
                <a:latin typeface="Arial" panose="020B0604020202020204" pitchFamily="34" charset="0"/>
                <a:cs typeface="Arial" panose="020B0604020202020204" pitchFamily="34" charset="0"/>
              </a:rPr>
              <a:t>إنني أوافق على أن "شارات الهوية اليهودية" أو "علامات الحدود" مهمة. ولكن من وجهة النظر التقليدية، فإنني أنكر أن هذا هو ما تعنيه عبارة "أعمال الناموس". سأذهب إلى أبعد من ذلك لأقول إن علامات الحدود تلخص "أعمال الناموس"، لكن هذا ليس ما تعنيه العبارة.</a:t>
            </a:r>
            <a:endParaRPr lang="en-SG"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5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26148" cy="1325563"/>
          </a:xfrm>
        </p:spPr>
        <p:txBody>
          <a:bodyPr vert="horz" lIns="91440" tIns="45720" rIns="91440" bIns="45720" rtlCol="0" anchor="ctr">
            <a:normAutofit/>
          </a:bodyPr>
          <a:lstStyle/>
          <a:p>
            <a:pPr marL="536575" indent="-536575" algn="r"/>
            <a:r>
              <a:rPr lang="ar-JO" dirty="0">
                <a:latin typeface="Arial" panose="020B0604020202020204" pitchFamily="34" charset="0"/>
                <a:cs typeface="Arial" panose="020B0604020202020204" pitchFamily="34" charset="0"/>
              </a:rPr>
              <a:t>3. عقيدة التبرير لدى بولس (رو 3: 20-4: 12)</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02366" y="1392296"/>
            <a:ext cx="11329708" cy="5286963"/>
          </a:xfrm>
        </p:spPr>
        <p:txBody>
          <a:bodyPr>
            <a:normAutofit fontScale="92500"/>
          </a:bodyPr>
          <a:lstStyle/>
          <a:p>
            <a:pPr marL="0" indent="0" algn="r">
              <a:buNone/>
            </a:pPr>
            <a:r>
              <a:rPr lang="ar-JO" sz="3600" b="1" dirty="0">
                <a:latin typeface="Arial" panose="020B0604020202020204" pitchFamily="34" charset="0"/>
                <a:cs typeface="Arial" panose="020B0604020202020204" pitchFamily="34" charset="0"/>
              </a:rPr>
              <a:t>أ. ليس (بأعمال) الناموس (3: 20)</a:t>
            </a:r>
          </a:p>
          <a:p>
            <a:pPr marL="0" indent="0" algn="r">
              <a:buNone/>
            </a:pPr>
            <a:r>
              <a:rPr lang="ar-JO" sz="3000" b="1" dirty="0">
                <a:latin typeface="Arial" panose="020B0604020202020204" pitchFamily="34" charset="0"/>
                <a:cs typeface="Arial" panose="020B0604020202020204" pitchFamily="34" charset="0"/>
              </a:rPr>
              <a:t>هنا نصل إلى سؤال تفسيري أساسي: ما معنى مصطلح (أعمال الناموس) وإلى ماذا يشير؟</a:t>
            </a:r>
          </a:p>
          <a:p>
            <a:pPr lvl="2" algn="r" rtl="1"/>
            <a:r>
              <a:rPr lang="ar-JO" sz="2600" dirty="0">
                <a:latin typeface="Arial" panose="020B0604020202020204" pitchFamily="34" charset="0"/>
                <a:cs typeface="Arial" panose="020B0604020202020204" pitchFamily="34" charset="0"/>
              </a:rPr>
              <a:t>يبدو أن بولس يستخدم هذه العبارة بالتبادل مع أمور الناموس، الناموس (عندما يتحدث عنها كشيء يتم أو لا يتم أو يُحفظ).</a:t>
            </a:r>
            <a:endParaRPr lang="en-US" sz="2600" dirty="0">
              <a:latin typeface="Arial" panose="020B0604020202020204" pitchFamily="34" charset="0"/>
              <a:cs typeface="Arial" panose="020B0604020202020204" pitchFamily="34" charset="0"/>
            </a:endParaRPr>
          </a:p>
          <a:p>
            <a:pPr lvl="2" algn="r" rtl="1"/>
            <a:r>
              <a:rPr lang="ar-JO" sz="2600" dirty="0">
                <a:latin typeface="Arial" panose="020B0604020202020204" pitchFamily="34" charset="0"/>
                <a:cs typeface="Arial" panose="020B0604020202020204" pitchFamily="34" charset="0"/>
              </a:rPr>
              <a:t>في رومية 2، عمل الناموس وأمور الناموس يبدو أنها تشير إلى أشياء لا يمكن أن تكون شارات الهوية: 2: 14-15 </a:t>
            </a:r>
          </a:p>
          <a:p>
            <a:pPr marL="914400" lvl="2" indent="0" algn="r" rtl="1">
              <a:buNone/>
            </a:pPr>
            <a:r>
              <a:rPr lang="ar-JO" sz="2600" dirty="0">
                <a:latin typeface="Arial" panose="020B0604020202020204" pitchFamily="34" charset="0"/>
                <a:cs typeface="Arial" panose="020B0604020202020204" pitchFamily="34" charset="0"/>
              </a:rPr>
              <a:t>   الأمم الذين (أحيانًا) يعملون ما للناموس الذين لديهم عمل الناموس مكتوبًا في قلوبهم - يبدو من الواضح  </a:t>
            </a:r>
          </a:p>
          <a:p>
            <a:pPr marL="914400" lvl="2" indent="0" algn="r" rtl="1">
              <a:buNone/>
            </a:pPr>
            <a:r>
              <a:rPr lang="ar-JO" sz="2600" dirty="0">
                <a:latin typeface="Arial" panose="020B0604020202020204" pitchFamily="34" charset="0"/>
                <a:cs typeface="Arial" panose="020B0604020202020204" pitchFamily="34" charset="0"/>
              </a:rPr>
              <a:t>   جدًا أن هذه لا يمكن أن تكون شارات الهوية اليهودية. وبالمثل بالنسبة للإشارات الواردة في 2: 25-29 </a:t>
            </a:r>
          </a:p>
          <a:p>
            <a:pPr marL="914400" lvl="2" indent="0" algn="r" rtl="1">
              <a:buNone/>
            </a:pPr>
            <a:r>
              <a:rPr lang="ar-JO" sz="2600" dirty="0">
                <a:latin typeface="Arial" panose="020B0604020202020204" pitchFamily="34" charset="0"/>
                <a:cs typeface="Arial" panose="020B0604020202020204" pitchFamily="34" charset="0"/>
              </a:rPr>
              <a:t>   التي يحفظ فيها الغلف متطلبات الناموس، لا يمكن أن تشير إلى غير اليهود الذين يلتزمون بعلامات الهوية </a:t>
            </a:r>
          </a:p>
          <a:p>
            <a:pPr marL="914400" lvl="2" indent="0" algn="r" rtl="1">
              <a:buNone/>
            </a:pPr>
            <a:r>
              <a:rPr lang="ar-JO" sz="2600" dirty="0">
                <a:latin typeface="Arial" panose="020B0604020202020204" pitchFamily="34" charset="0"/>
                <a:cs typeface="Arial" panose="020B0604020202020204" pitchFamily="34" charset="0"/>
              </a:rPr>
              <a:t>   اليهودية.</a:t>
            </a:r>
            <a:endParaRPr lang="en-US" sz="2600" dirty="0">
              <a:latin typeface="Arial" panose="020B0604020202020204" pitchFamily="34" charset="0"/>
              <a:cs typeface="Arial" panose="020B0604020202020204" pitchFamily="34" charset="0"/>
            </a:endParaRPr>
          </a:p>
          <a:p>
            <a:pPr lvl="2" algn="r" rtl="1"/>
            <a:r>
              <a:rPr lang="ar-JO" sz="2600" dirty="0">
                <a:latin typeface="Arial" panose="020B0604020202020204" pitchFamily="34" charset="0"/>
                <a:cs typeface="Arial" panose="020B0604020202020204" pitchFamily="34" charset="0"/>
              </a:rPr>
              <a:t>كما يتم انتقاد اليهود لانتهاكهم الشريعة التي تحدد وصايا من الوصايا العشر - السرقة والزنا.</a:t>
            </a:r>
          </a:p>
          <a:p>
            <a:pPr lvl="2" algn="r" rtl="1"/>
            <a:r>
              <a:rPr lang="ar-JO" sz="2600" dirty="0">
                <a:latin typeface="Arial" panose="020B0604020202020204" pitchFamily="34" charset="0"/>
                <a:cs typeface="Arial" panose="020B0604020202020204" pitchFamily="34" charset="0"/>
              </a:rPr>
              <a:t>هكذا يبدو من الأرجح أن عبارة أعمال الناموس تشير فقط إلى كل ما يأمر به الناموس.</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88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195799"/>
            <a:ext cx="10986911" cy="1325563"/>
          </a:xfrm>
        </p:spPr>
        <p:txBody>
          <a:bodyPr>
            <a:normAutofit/>
          </a:bodyPr>
          <a:lstStyle/>
          <a:p>
            <a:pPr algn="ctr"/>
            <a:r>
              <a:rPr lang="ar-JO" dirty="0">
                <a:latin typeface="Arial" panose="020B0604020202020204" pitchFamily="34" charset="0"/>
                <a:cs typeface="Arial" panose="020B0604020202020204" pitchFamily="34" charset="0"/>
              </a:rPr>
              <a:t>بر الله بدون الناموس، لكن مشهوداً له من الناموس والأنبياء (3: 21)</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JO" b="1" dirty="0">
                <a:latin typeface="Arial" panose="020B0604020202020204" pitchFamily="34" charset="0"/>
                <a:cs typeface="Arial" panose="020B0604020202020204" pitchFamily="34" charset="0"/>
              </a:rPr>
              <a:t>أنظر 4: 1-25، خصوصاً الأعداد 3: 6-13، 20-24، غل 3: 6-14 وما يليها</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رومية 3: 21 وأما الآن فقد ظهر بر الله بدون الناموس مشهوداً له من الناموس والأنبياء</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ما هو بر الله؟</a:t>
            </a:r>
            <a:endParaRPr lang="en-S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70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96" y="112889"/>
            <a:ext cx="10977504" cy="1577799"/>
          </a:xfrm>
        </p:spPr>
        <p:txBody>
          <a:bodyPr vert="horz" lIns="91440" tIns="45720" rIns="91440" bIns="45720" rtlCol="0" anchor="ctr">
            <a:normAutofit/>
          </a:bodyPr>
          <a:lstStyle/>
          <a:p>
            <a:pPr algn="ctr"/>
            <a:r>
              <a:rPr lang="ar-JO" dirty="0">
                <a:latin typeface="Arial" panose="020B0604020202020204" pitchFamily="34" charset="0"/>
                <a:cs typeface="Arial" panose="020B0604020202020204" pitchFamily="34" charset="0"/>
              </a:rPr>
              <a:t>بر الله بدون الناموس، لكن مشهوداً له من الناموس والأنبياء (3: 21)</a:t>
            </a:r>
            <a:endParaRPr lang="en-S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199" y="1825625"/>
            <a:ext cx="11080985" cy="4947708"/>
          </a:xfrm>
        </p:spPr>
        <p:txBody>
          <a:bodyPr>
            <a:normAutofit/>
          </a:bodyPr>
          <a:lstStyle/>
          <a:p>
            <a:pPr marL="920750" indent="-757238" algn="r" rtl="1"/>
            <a:r>
              <a:rPr lang="ar-JO" dirty="0">
                <a:latin typeface="Arial" panose="020B0604020202020204" pitchFamily="34" charset="0"/>
                <a:cs typeface="Arial" panose="020B0604020202020204" pitchFamily="34" charset="0"/>
              </a:rPr>
              <a:t>ما هو بر الله؟</a:t>
            </a:r>
            <a:endParaRPr lang="en-US" dirty="0">
              <a:latin typeface="Arial" panose="020B0604020202020204" pitchFamily="34" charset="0"/>
              <a:cs typeface="Arial" panose="020B0604020202020204" pitchFamily="34" charset="0"/>
            </a:endParaRPr>
          </a:p>
          <a:p>
            <a:pPr marL="1617663" lvl="1" indent="-703263" algn="r" rtl="1">
              <a:buNone/>
            </a:pPr>
            <a:r>
              <a:rPr lang="ar-JO" sz="2800" dirty="0">
                <a:latin typeface="Arial" panose="020B0604020202020204" pitchFamily="34" charset="0"/>
                <a:cs typeface="Arial" panose="020B0604020202020204" pitchFamily="34" charset="0"/>
              </a:rPr>
              <a:t>(1) صفة الله أو خاصيته الشخصية: الله بار، وعادل، ومستقيم أخلاقياً، والديان العادل لكل الأرض. (مز 50: 6؛ رو 3: 5-6)</a:t>
            </a:r>
            <a:endParaRPr lang="en-US" sz="2800" dirty="0">
              <a:latin typeface="Arial" panose="020B0604020202020204" pitchFamily="34" charset="0"/>
              <a:cs typeface="Arial" panose="020B0604020202020204" pitchFamily="34" charset="0"/>
            </a:endParaRPr>
          </a:p>
          <a:p>
            <a:pPr marL="1617663" lvl="1" indent="-703263" algn="r" rtl="1">
              <a:buNone/>
            </a:pPr>
            <a:r>
              <a:rPr lang="ar-JO" sz="2800" dirty="0">
                <a:latin typeface="Arial" panose="020B0604020202020204" pitchFamily="34" charset="0"/>
                <a:cs typeface="Arial" panose="020B0604020202020204" pitchFamily="34" charset="0"/>
              </a:rPr>
              <a:t>(2) عمل الله الخلاصي لشعبه، والذي يعكس أمانته، خاصة لشعب عهده ووعوده لهم. (مز 31: 1؛ 51: 14؛ إشعياء 46: 13؛ ميك 7: 7-9)</a:t>
            </a:r>
            <a:endParaRPr lang="en-US" sz="2800" dirty="0">
              <a:latin typeface="Arial" panose="020B0604020202020204" pitchFamily="34" charset="0"/>
              <a:cs typeface="Arial" panose="020B0604020202020204" pitchFamily="34" charset="0"/>
            </a:endParaRPr>
          </a:p>
          <a:p>
            <a:pPr marL="2457450" lvl="2" indent="-901700" algn="r" rtl="1">
              <a:buNone/>
            </a:pPr>
            <a:r>
              <a:rPr lang="ar-JO" sz="2800" b="1" dirty="0">
                <a:latin typeface="Arial" panose="020B0604020202020204" pitchFamily="34" charset="0"/>
                <a:cs typeface="Arial" panose="020B0604020202020204" pitchFamily="34" charset="0"/>
              </a:rPr>
              <a:t>بر الله الخلاصي </a:t>
            </a:r>
            <a:r>
              <a:rPr lang="ar-JO" sz="2800" dirty="0">
                <a:latin typeface="Arial" panose="020B0604020202020204" pitchFamily="34" charset="0"/>
                <a:cs typeface="Arial" panose="020B0604020202020204" pitchFamily="34" charset="0"/>
              </a:rPr>
              <a:t>هو الإستخدام الأكثر شيوعاً في العهد القديم. ويبدو أن هذا يقع في خلفية استخدام بولس لعبارة بر الله في ١: ١٦-١٧ وفي ٣: ٢١.</a:t>
            </a:r>
          </a:p>
          <a:p>
            <a:pPr marL="1617663" lvl="2" indent="-703263" algn="r" rtl="1">
              <a:buNone/>
            </a:pPr>
            <a:r>
              <a:rPr lang="ar-JO" sz="2800" dirty="0">
                <a:latin typeface="Arial" panose="020B0604020202020204" pitchFamily="34" charset="0"/>
                <a:cs typeface="Arial" panose="020B0604020202020204" pitchFamily="34" charset="0"/>
              </a:rPr>
              <a:t>(3) ومع ذلك، يبدو أن بولس يبني على هذا المفهوم ولكنه يتجاوزه. وكثيراً ما يستخدم بر الله بطريقة تشير إلى المكانة التي يمنحها لشخص ما رداً على الإيمان. ويبدو أن هذا هو الحال في  1: 16-18؛ و3:21 في سياق 3:20-24.                               </a:t>
            </a:r>
            <a:endParaRPr lang="en-US" sz="2800" dirty="0">
              <a:latin typeface="Arial" panose="020B0604020202020204" pitchFamily="34" charset="0"/>
              <a:cs typeface="Arial" panose="020B0604020202020204" pitchFamily="34" charset="0"/>
            </a:endParaRPr>
          </a:p>
          <a:p>
            <a:pPr marL="2293938" lvl="2" indent="-839788" algn="r" rtl="1"/>
            <a:r>
              <a:rPr lang="ar-JO" sz="2800" dirty="0">
                <a:latin typeface="Arial" panose="020B0604020202020204" pitchFamily="34" charset="0"/>
                <a:cs typeface="Arial" panose="020B0604020202020204" pitchFamily="34" charset="0"/>
              </a:rPr>
              <a:t>أنظر أيضاً 5: 15-19، في 3: 8-9</a:t>
            </a:r>
            <a:endParaRPr lang="en-SG"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49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367</TotalTime>
  <Words>2077</Words>
  <Application>Microsoft Macintosh PowerPoint</Application>
  <PresentationFormat>Widescreen</PresentationFormat>
  <Paragraphs>113</Paragraphs>
  <Slides>23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Times New Roman</vt:lpstr>
      <vt:lpstr>Wingdings</vt:lpstr>
      <vt:lpstr>Office Theme</vt:lpstr>
      <vt:lpstr>Orbit</vt:lpstr>
      <vt:lpstr>نظرة بولس للتبرير</vt:lpstr>
      <vt:lpstr>عقيدة التبرير المثيرة للجدل والخلاف دائماً</vt:lpstr>
      <vt:lpstr>1. البر بالنسبة لبولس وعلاقته بالتبرير</vt:lpstr>
      <vt:lpstr>1. البر بالنسبة لبولس وعلاقته بالتبرير</vt:lpstr>
      <vt:lpstr>2. الحاجة للتبرير – لأننا غير أبرار ونواجه غضب الله</vt:lpstr>
      <vt:lpstr>3. عقيدة التبرير لدى بولس (رو 3: 20-4: 12)</vt:lpstr>
      <vt:lpstr>3. عقيدة التبرير لدى بولس (رو 3: 20-4: 12)</vt:lpstr>
      <vt:lpstr>بر الله بدون الناموس، لكن مشهوداً له من الناموس والأنبياء (3: 21)</vt:lpstr>
      <vt:lpstr>بر الله بدون الناموس، لكن مشهوداً له من الناموس والأنبياء (3: 21)</vt:lpstr>
      <vt:lpstr>بر الله بدون الناموس، لكن مشهوداً له من الناموس والأنبياء (3: 21)</vt:lpstr>
      <vt:lpstr>بر الله بدون الناموس، لكن مشهوداً له من الناموس والأنبياء (3: 21)</vt:lpstr>
      <vt:lpstr>يأتي التبرير بنفس الطريقة لليهود والأمم (3: 22) </vt:lpstr>
      <vt:lpstr>التبرير هو هبة بنعمة الله (3: 23-24)  إنه ليس مستحقًا بطبيعته أو يُكتسب كأجر (4: 2-5) </vt:lpstr>
      <vt:lpstr>يتم دفع ثمن التبرير بالذبيحة الكفارية بموت يسوع المسيح         الذي كفَّر عن خطايانا (إرضاءً لغضب الله) وقد اكتمل هذا العمل الفدائي بقيامة المسيح (3: 24-25؛ 4: 24-25)</vt:lpstr>
      <vt:lpstr>تُظهر وسيلة التبرير هذه أن الله عادل وبار وهذا هو بره (3: 25-26).</vt:lpstr>
      <vt:lpstr>يتم تحقيق التبرير فقط من خلال الإيمان بيسوع                  (3: 26-28؛ 4: 4-6؛ 5: 1؛ غل 2: 21؛ 5: 1-4).</vt:lpstr>
      <vt:lpstr>4. إيضاحات</vt:lpstr>
      <vt:lpstr>هل التبرير هو إعلان شخص ما أنه بار (قضائياً)  أو جعل شخص ما ليكون بارًا (أخلاقياً)؟</vt:lpstr>
      <vt:lpstr>هل التبرير هو إعلان شخص ما أنه بار (قضائياً)  أو جعل شخص ما ليكون بارًا (أخلاقياً)؟</vt:lpstr>
      <vt:lpstr>الإيمان بالمسيح أم أمانة المسيح؟                           (موضوعي أو شخصي مضاف)</vt:lpstr>
      <vt:lpstr>متى يحدث التبرير؟  في لحظة الإيمان أم في وقت الدينونة النهائية؟</vt:lpstr>
      <vt:lpstr>Black</vt:lpstr>
      <vt:lpstr>الخلاص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Paul’s View of Justification</dc:title>
  <dc:creator>Brian Thomas</dc:creator>
  <cp:lastModifiedBy>Rick Griffith</cp:lastModifiedBy>
  <cp:revision>40</cp:revision>
  <dcterms:created xsi:type="dcterms:W3CDTF">2017-08-15T17:55:58Z</dcterms:created>
  <dcterms:modified xsi:type="dcterms:W3CDTF">2023-12-08T19:20:19Z</dcterms:modified>
</cp:coreProperties>
</file>